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41" r:id="rId2"/>
    <p:sldId id="442" r:id="rId3"/>
    <p:sldId id="330" r:id="rId4"/>
    <p:sldId id="331" r:id="rId5"/>
    <p:sldId id="418" r:id="rId6"/>
    <p:sldId id="264" r:id="rId7"/>
    <p:sldId id="412" r:id="rId8"/>
    <p:sldId id="436" r:id="rId9"/>
    <p:sldId id="437" r:id="rId10"/>
    <p:sldId id="384" r:id="rId11"/>
    <p:sldId id="274" r:id="rId12"/>
    <p:sldId id="361" r:id="rId13"/>
    <p:sldId id="362" r:id="rId14"/>
    <p:sldId id="275" r:id="rId15"/>
    <p:sldId id="443" r:id="rId16"/>
    <p:sldId id="456" r:id="rId17"/>
    <p:sldId id="444" r:id="rId18"/>
    <p:sldId id="445" r:id="rId19"/>
    <p:sldId id="446" r:id="rId20"/>
    <p:sldId id="447" r:id="rId21"/>
    <p:sldId id="448" r:id="rId22"/>
    <p:sldId id="451" r:id="rId23"/>
    <p:sldId id="452" r:id="rId24"/>
    <p:sldId id="453" r:id="rId25"/>
    <p:sldId id="454" r:id="rId26"/>
    <p:sldId id="455" r:id="rId27"/>
  </p:sldIdLst>
  <p:sldSz cx="9144000" cy="6858000" type="screen4x3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8" autoAdjust="0"/>
    <p:restoredTop sz="85576" autoAdjust="0"/>
  </p:normalViewPr>
  <p:slideViewPr>
    <p:cSldViewPr snapToGrid="0" snapToObjects="1">
      <p:cViewPr varScale="1">
        <p:scale>
          <a:sx n="98" d="100"/>
          <a:sy n="98" d="100"/>
        </p:scale>
        <p:origin x="15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.m\Desktop\01.%20Pulpit\1PH%20vs%203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Produkcja z system 3,36kWp 1PH vs 3PH</a:t>
            </a:r>
          </a:p>
        </c:rich>
      </c:tx>
      <c:layout>
        <c:manualLayout>
          <c:xMode val="edge"/>
          <c:yMode val="edge"/>
          <c:x val="0.20985488975242689"/>
          <c:y val="2.8776978417266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(2)'!$B$20</c:f>
              <c:strCache>
                <c:ptCount val="1"/>
                <c:pt idx="0">
                  <c:v>3,36kWp 1pH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(2)'!$A$21:$A$32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'Sheet1 (2)'!$B$21:$B$32</c:f>
              <c:numCache>
                <c:formatCode>0</c:formatCode>
                <c:ptCount val="12"/>
                <c:pt idx="0">
                  <c:v>65.61639344262295</c:v>
                </c:pt>
                <c:pt idx="1">
                  <c:v>105.34426229508196</c:v>
                </c:pt>
                <c:pt idx="2">
                  <c:v>216.19672131147541</c:v>
                </c:pt>
                <c:pt idx="3">
                  <c:v>340.13114754098359</c:v>
                </c:pt>
                <c:pt idx="4">
                  <c:v>397.96721311475409</c:v>
                </c:pt>
                <c:pt idx="5">
                  <c:v>402.78688524590166</c:v>
                </c:pt>
                <c:pt idx="6">
                  <c:v>429.63934426229508</c:v>
                </c:pt>
                <c:pt idx="7">
                  <c:v>343.57377049180326</c:v>
                </c:pt>
                <c:pt idx="8">
                  <c:v>255.44262295081967</c:v>
                </c:pt>
                <c:pt idx="9">
                  <c:v>162.49180327868851</c:v>
                </c:pt>
                <c:pt idx="10">
                  <c:v>74.360655737704917</c:v>
                </c:pt>
                <c:pt idx="11">
                  <c:v>51.295081967213115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B-41C5-9612-6B6548F1F545}"/>
            </c:ext>
          </c:extLst>
        </c:ser>
        <c:ser>
          <c:idx val="1"/>
          <c:order val="1"/>
          <c:tx>
            <c:strRef>
              <c:f>'Sheet1 (2)'!$C$20</c:f>
              <c:strCache>
                <c:ptCount val="1"/>
                <c:pt idx="0">
                  <c:v>3,36kWp 3pH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(2)'!$A$21:$A$32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'Sheet1 (2)'!$C$21:$C$32</c:f>
              <c:numCache>
                <c:formatCode>0</c:formatCode>
                <c:ptCount val="12"/>
                <c:pt idx="0">
                  <c:v>47.92131147540983</c:v>
                </c:pt>
                <c:pt idx="1">
                  <c:v>75.049180327868854</c:v>
                </c:pt>
                <c:pt idx="2">
                  <c:v>157.67213114754099</c:v>
                </c:pt>
                <c:pt idx="3">
                  <c:v>233.40983606557376</c:v>
                </c:pt>
                <c:pt idx="4">
                  <c:v>284.36065573770492</c:v>
                </c:pt>
                <c:pt idx="5">
                  <c:v>297.44262295081967</c:v>
                </c:pt>
                <c:pt idx="6">
                  <c:v>313.96721311475409</c:v>
                </c:pt>
                <c:pt idx="7">
                  <c:v>253.37704918032787</c:v>
                </c:pt>
                <c:pt idx="8">
                  <c:v>185.21311475409837</c:v>
                </c:pt>
                <c:pt idx="9">
                  <c:v>119.11475409836065</c:v>
                </c:pt>
                <c:pt idx="10">
                  <c:v>52.740983606557371</c:v>
                </c:pt>
                <c:pt idx="11">
                  <c:v>39.17704918032787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B-41C5-9612-6B6548F1F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346432"/>
        <c:axId val="41084608"/>
      </c:barChart>
      <c:catAx>
        <c:axId val="5934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084608"/>
        <c:crosses val="autoZero"/>
        <c:auto val="1"/>
        <c:lblAlgn val="ctr"/>
        <c:lblOffset val="100"/>
        <c:noMultiLvlLbl val="0"/>
      </c:catAx>
      <c:valAx>
        <c:axId val="4108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934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3E7021B-576A-7A4E-B54E-E167EE69C64D}" type="datetimeFigureOut">
              <a:rPr lang="en-US" smtClean="0"/>
              <a:pPr/>
              <a:t>10/1/2019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BAAEA5A-AFFB-C843-A2E8-9BA022712A2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92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EA5A-AFFB-C843-A2E8-9BA022712A22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54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EA5A-AFFB-C843-A2E8-9BA022712A2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63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7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3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5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3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3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32A5-D5C1-4648-8858-A1A6FEF5D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0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/>
          <a:srcRect l="9132" t="47993" r="3502" b="11228"/>
          <a:stretch/>
        </p:blipFill>
        <p:spPr>
          <a:xfrm>
            <a:off x="25335" y="682626"/>
            <a:ext cx="9150415" cy="60401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AD6CA-C6E9-C944-AED1-68A2B75C304E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1" y="6300788"/>
            <a:ext cx="2665454" cy="48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/>
          <a:srcRect r="-1210" b="15622"/>
          <a:stretch/>
        </p:blipFill>
        <p:spPr>
          <a:xfrm rot="9788287" flipH="1" flipV="1">
            <a:off x="8073153" y="6170937"/>
            <a:ext cx="665240" cy="56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 cap="small">
          <a:solidFill>
            <a:srgbClr val="F7964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2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hyperlink" Target="http://www.google.pl/url?sa=i&amp;source=imgres&amp;cd=&amp;cad=rja&amp;uact=8&amp;ved=0CAkQjRwwAGoVChMIy8zX5LCKxwIVZ_NyCh191g23&amp;url=http://www.termo24.pl/nowe-budynki/energooszcz%C4%99dny-profil-przemys%C5%82u.html&amp;ei=jgq-VcvNIufmywP9rLe4Cw&amp;psig=AFQjCNHtc67UrT9OMGv6LTwesTuM8oXJBw&amp;ust=143860430266535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google.pl/url?sa=i&amp;source=imgres&amp;cd=&amp;cad=rja&amp;uact=8&amp;ved=0CAkQjRwwAGoVChMI85eJ6bCKxwIVq_xyCh1mpQZe&amp;url=http://www.soltec.pl/&amp;ei=lwq-VbPwLqv5ywPmyprwBQ&amp;psig=AFQjCNHsKxxdw2oKKNlKDQusrvhf9gfsTQ&amp;ust=143860431186968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oogle.pl/url?sa=i&amp;source=imgres&amp;cd=&amp;cad=rja&amp;uact=8&amp;ved=0CAkQjRwwAGoVChMI5qSnhtKIxwIVS5IsCh3c6gm9&amp;url=http://www.energy-eco.pl/pl/content/systemy-fotowoltaiczne-ecoenergy-pl-19.html&amp;ei=_yC9VaapO8uksgHc1afoCw&amp;psig=AFQjCNHrYD9X_q-eyrl7KSnrLSXFAdpoBw&amp;ust=143854451206655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pro-sun.pl/wp-content/uploads/2014/05/Wydajnosc-fotowoltaiki-2.jpg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15150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8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1" y="789384"/>
            <a:ext cx="8542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</a:pPr>
            <a:r>
              <a:rPr lang="pl-PL" sz="2000" b="1" i="1" dirty="0">
                <a:solidFill>
                  <a:schemeClr val="tx2"/>
                </a:solidFill>
              </a:rPr>
              <a:t>Rozłącznik prądu stałego (DC)</a:t>
            </a:r>
          </a:p>
          <a:p>
            <a:pPr marL="285750" indent="-285750">
              <a:buFontTx/>
              <a:buChar char="-"/>
            </a:pPr>
            <a:r>
              <a:rPr lang="pl-PL" dirty="0"/>
              <a:t>pozwala odseparować generator PV od falownika </a:t>
            </a:r>
          </a:p>
          <a:p>
            <a:pPr marL="285750" indent="-285750">
              <a:spcAft>
                <a:spcPts val="600"/>
              </a:spcAft>
            </a:pPr>
            <a:r>
              <a:rPr lang="pl-PL" i="1" dirty="0"/>
              <a:t>     (jeżeli świeci słońce – nie można zatrzymać wytwarzania energii)</a:t>
            </a:r>
          </a:p>
          <a:p>
            <a:pPr marL="285750" indent="-285750">
              <a:buFontTx/>
              <a:buChar char="-"/>
            </a:pPr>
            <a:r>
              <a:rPr lang="pl-PL" dirty="0"/>
              <a:t>część falowników jest wyposażona w rozłączniki prądu stałego</a:t>
            </a:r>
          </a:p>
          <a:p>
            <a:pPr marL="285750" indent="-285750"/>
            <a:r>
              <a:rPr lang="pl-PL" i="1" dirty="0"/>
              <a:t>     (jeżeli falownik nie jest wyposażony w rozłącznik, należy bezwzględnie</a:t>
            </a:r>
          </a:p>
          <a:p>
            <a:pPr marL="285750" indent="-285750"/>
            <a:r>
              <a:rPr lang="pl-PL" i="1" dirty="0"/>
              <a:t>     zastosować rozłącznik zewnętrzny)</a:t>
            </a:r>
            <a:endParaRPr lang="pl-PL" sz="2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86" y="957437"/>
            <a:ext cx="1928885" cy="177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-2" y="2728376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solidFill>
                  <a:schemeClr val="tx2"/>
                </a:solidFill>
              </a:rPr>
              <a:t>Zabezpieczenia przeciwprzepięciowe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-2" y="3128486"/>
            <a:ext cx="7596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pl-PL" b="1" dirty="0"/>
              <a:t> -  </a:t>
            </a:r>
            <a:r>
              <a:rPr lang="pl-PL" dirty="0"/>
              <a:t>Instalacje fotowoltaiczne wymagają zabezpieczenia przez przepięciami</a:t>
            </a:r>
          </a:p>
          <a:p>
            <a:pPr marL="285750" indent="-285750"/>
            <a:r>
              <a:rPr lang="pl-PL" dirty="0"/>
              <a:t>    (niezależnie, czy jest instalacja odgromowa czy też nie)</a:t>
            </a:r>
          </a:p>
          <a:p>
            <a:pPr marL="285750" indent="-285750"/>
            <a:r>
              <a:rPr lang="pl-PL" b="1" dirty="0"/>
              <a:t> - </a:t>
            </a:r>
            <a:r>
              <a:rPr lang="pl-PL" dirty="0"/>
              <a:t>Wymagane jest zastosowanie dedykowanych dla PV po stronie DC </a:t>
            </a:r>
          </a:p>
          <a:p>
            <a:pPr marL="285750" indent="-285750"/>
            <a:r>
              <a:rPr lang="pl-PL" dirty="0"/>
              <a:t>    ograniczników przepięć (SPD) i standardowych ograniczników po stronie AC</a:t>
            </a:r>
            <a:endParaRPr lang="pl-PL" sz="2200" dirty="0"/>
          </a:p>
        </p:txBody>
      </p:sp>
      <p:pic>
        <p:nvPicPr>
          <p:cNvPr id="11" name="Obraz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619" y="2774940"/>
            <a:ext cx="1368152" cy="15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3"/>
          <p:cNvSpPr/>
          <p:nvPr/>
        </p:nvSpPr>
        <p:spPr>
          <a:xfrm>
            <a:off x="-2" y="19943"/>
            <a:ext cx="730830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Elementy</a:t>
            </a:r>
            <a:r>
              <a:rPr lang="pl-PL" sz="2800" u="sng" dirty="0">
                <a:solidFill>
                  <a:srgbClr val="FF0000"/>
                </a:solidFill>
              </a:rPr>
              <a:t>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instalacji PV po stronie DC i AC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" y="4728925"/>
            <a:ext cx="61926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pl-PL" dirty="0"/>
              <a:t>-    spełnienie rygorystycznych norm (m.in. praca w różnych warunkach atmosferycznych, promieniowanie UV, duża amplituda zmian temperatury pracy)</a:t>
            </a:r>
          </a:p>
          <a:p>
            <a:pPr marL="285750" indent="-285750"/>
            <a:r>
              <a:rPr lang="pl-PL" dirty="0"/>
              <a:t>   - określona norma izolacyjności (podwójna izolacja)</a:t>
            </a:r>
          </a:p>
          <a:p>
            <a:pPr marL="285750" indent="-285750"/>
            <a:r>
              <a:rPr lang="pl-PL" dirty="0"/>
              <a:t>   - wysoka trwałość i odporność </a:t>
            </a:r>
            <a:br>
              <a:rPr lang="pl-PL" dirty="0"/>
            </a:br>
            <a:r>
              <a:rPr lang="pl-PL" dirty="0"/>
              <a:t>na uszkodzenia mechaniczne</a:t>
            </a:r>
          </a:p>
          <a:p>
            <a:pPr marL="285750" indent="-285750">
              <a:spcAft>
                <a:spcPts val="1200"/>
              </a:spcAft>
            </a:pPr>
            <a:r>
              <a:rPr lang="pl-PL" dirty="0"/>
              <a:t>   - certyfikacja dla napięcia pracy do 1000V</a:t>
            </a:r>
            <a:endParaRPr lang="pl-PL" sz="22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" y="4328815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solidFill>
                  <a:schemeClr val="tx2"/>
                </a:solidFill>
              </a:rPr>
              <a:t>Okablowanie, konektory i złączki</a:t>
            </a:r>
          </a:p>
        </p:txBody>
      </p:sp>
      <p:pic>
        <p:nvPicPr>
          <p:cNvPr id="17" name="Picture 2" descr="http://www.sawtechnology.com/images/MC4%20extension.jpg"/>
          <p:cNvPicPr>
            <a:picLocks noChangeAspect="1" noChangeArrowheads="1"/>
          </p:cNvPicPr>
          <p:nvPr/>
        </p:nvPicPr>
        <p:blipFill rotWithShape="1">
          <a:blip r:embed="rId4" cstate="print"/>
          <a:srcRect t="36637"/>
          <a:stretch/>
        </p:blipFill>
        <p:spPr bwMode="auto">
          <a:xfrm rot="5400000">
            <a:off x="7286653" y="5000655"/>
            <a:ext cx="2442314" cy="1272380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15" y="5238110"/>
            <a:ext cx="1564305" cy="161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7398">
            <a:off x="5667543" y="6187077"/>
            <a:ext cx="807930" cy="2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3986">
            <a:off x="5208207" y="6177726"/>
            <a:ext cx="791132" cy="3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53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779912" y="148478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0" y="19943"/>
            <a:ext cx="480164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Inwerter / Falownik (1) 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4094" y="1174105"/>
            <a:ext cx="8576441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pl-PL" dirty="0"/>
              <a:t>Inwerter to urządzenie elektroniczne, które steruje pracą systemu fotowoltaicznego. </a:t>
            </a:r>
          </a:p>
          <a:p>
            <a:r>
              <a:rPr lang="pl-PL" dirty="0"/>
              <a:t>Do podstawowych funkcji inwertera należy zamiana prądu stałego na prąd zmienny. </a:t>
            </a:r>
          </a:p>
          <a:p>
            <a:r>
              <a:rPr lang="pl-PL" dirty="0"/>
              <a:t>W systemach fotowoltaicznych inwerter stanowi jedyne urządzenie elektroniczne. </a:t>
            </a:r>
          </a:p>
          <a:p>
            <a:pPr>
              <a:spcAft>
                <a:spcPts val="600"/>
              </a:spcAft>
            </a:pPr>
            <a:r>
              <a:rPr lang="pl-PL" dirty="0"/>
              <a:t>Inwerter dokonuje konwersji napięcia stałego DC, powstałego w wyniku promieniowania słonecznego, na napięcie przemienne AC o częstotliwości 50 Hz. </a:t>
            </a:r>
          </a:p>
          <a:p>
            <a:pPr>
              <a:spcAft>
                <a:spcPts val="600"/>
              </a:spcAft>
            </a:pPr>
            <a:r>
              <a:rPr lang="pl-PL" b="1" dirty="0"/>
              <a:t>Falowniki sieciowe – </a:t>
            </a:r>
            <a:r>
              <a:rPr lang="pl-PL" dirty="0"/>
              <a:t>podłączone do sieci elektroenergetycznej</a:t>
            </a:r>
            <a:endParaRPr lang="pl-PL" b="1" dirty="0"/>
          </a:p>
          <a:p>
            <a:pPr>
              <a:spcAft>
                <a:spcPts val="600"/>
              </a:spcAft>
            </a:pPr>
            <a:r>
              <a:rPr lang="pl-PL" b="1" dirty="0"/>
              <a:t>Falowniki wyspowe – </a:t>
            </a:r>
            <a:r>
              <a:rPr lang="pl-PL" dirty="0"/>
              <a:t>nie oddaje energii do sieci, obsługuje akumulatory</a:t>
            </a:r>
          </a:p>
          <a:p>
            <a:r>
              <a:rPr lang="pl-PL" b="1" dirty="0"/>
              <a:t>Falowniki hybrydowe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282" y="3502426"/>
            <a:ext cx="2620634" cy="3175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97" y="3927384"/>
            <a:ext cx="3392251" cy="26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8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01934" y="1485364"/>
            <a:ext cx="3422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</a:pPr>
            <a:r>
              <a:rPr lang="pl-PL" sz="2200" b="1" dirty="0"/>
              <a:t>Montaż profili do dachu: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6532"/>
            <a:ext cx="2102482" cy="17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27" y="4662361"/>
            <a:ext cx="1516177" cy="141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931" y="4699778"/>
            <a:ext cx="1435357" cy="137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52" y="2181716"/>
            <a:ext cx="689852" cy="177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783370" y="1485364"/>
            <a:ext cx="3782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</a:pPr>
            <a:r>
              <a:rPr lang="pl-PL" sz="2200" b="1" dirty="0"/>
              <a:t>Montaż modułów do profili: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6532"/>
            <a:ext cx="2102482" cy="17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41168"/>
            <a:ext cx="665825" cy="11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36" y="4941168"/>
            <a:ext cx="3065774" cy="11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97" y="2186532"/>
            <a:ext cx="1727113" cy="25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0" y="19943"/>
            <a:ext cx="667448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</a:t>
            </a:r>
            <a:r>
              <a:rPr lang="pl-PL" sz="26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Systemy montażu instalacji fotowoltaicznych</a:t>
            </a:r>
            <a:endParaRPr lang="pl-PL" sz="2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3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30" y="1442119"/>
            <a:ext cx="8749597" cy="511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-1" y="19943"/>
            <a:ext cx="673187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Montaż instalacji PV na dachu skośnym (1)</a:t>
            </a:r>
            <a:endParaRPr lang="pl-PL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6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-1" y="19943"/>
            <a:ext cx="649074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Montaż instalacji PV na dachu płaskim (2)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20484" name="Picture 4" descr="http://www.termo24.pl/files/Image/artykuly/budownictwo_pasywne/Energooszczedny_profil_przemyslu/panele_fotowoltaiczne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150" y="1376199"/>
            <a:ext cx="3830702" cy="2321407"/>
          </a:xfrm>
          <a:prstGeom prst="rect">
            <a:avLst/>
          </a:prstGeom>
          <a:noFill/>
        </p:spPr>
      </p:pic>
      <p:pic>
        <p:nvPicPr>
          <p:cNvPr id="20486" name="Picture 6" descr="http://www.soltec.pl/images/stories/Inne_obrazy/IMAG1723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488" y="2536902"/>
            <a:ext cx="4506686" cy="2694215"/>
          </a:xfrm>
          <a:prstGeom prst="rect">
            <a:avLst/>
          </a:prstGeom>
          <a:noFill/>
        </p:spPr>
      </p:pic>
      <p:pic>
        <p:nvPicPr>
          <p:cNvPr id="20487" name="Picture 7" descr="C:\Users\ZN\Desktop\montaz-dach-plas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3901" y="3886292"/>
            <a:ext cx="3830702" cy="1372818"/>
          </a:xfrm>
          <a:prstGeom prst="rect">
            <a:avLst/>
          </a:prstGeom>
          <a:noFill/>
        </p:spPr>
      </p:pic>
      <p:pic>
        <p:nvPicPr>
          <p:cNvPr id="20488" name="Picture 8" descr="C:\Users\ZN\Desktop\konsulto_ciechocine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0150" y="5394008"/>
            <a:ext cx="3804453" cy="1186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699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74" y="0"/>
            <a:ext cx="4852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2" y="0"/>
            <a:ext cx="4851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04" y="0"/>
            <a:ext cx="484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90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04" y="0"/>
            <a:ext cx="484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04" y="0"/>
            <a:ext cx="484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6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998"/>
            <a:ext cx="9185778" cy="68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2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04" y="0"/>
            <a:ext cx="484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150" y="0"/>
            <a:ext cx="8696849" cy="1594355"/>
          </a:xfrm>
        </p:spPr>
        <p:txBody>
          <a:bodyPr>
            <a:normAutofit/>
          </a:bodyPr>
          <a:lstStyle/>
          <a:p>
            <a:pPr algn="ctr"/>
            <a:r>
              <a:rPr lang="pl-PL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Porównanie konkurencyjności falowników trójfazowych oraz jednofazowych o mocy 3 kW</a:t>
            </a: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577780" y="1911699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l-PL" dirty="0">
                <a:solidFill>
                  <a:schemeClr val="tx1"/>
                </a:solidFill>
              </a:rPr>
              <a:t>Mniejsza sprawność całego układu, ze względu na niskie napięcia uzyskiwane z systemów małej mocy – problem małej ilości modułów.</a:t>
            </a:r>
          </a:p>
          <a:p>
            <a:r>
              <a:rPr lang="pl-PL" dirty="0">
                <a:solidFill>
                  <a:schemeClr val="tx1"/>
                </a:solidFill>
              </a:rPr>
              <a:t>Większość obecnie dzisiaj stosowanych trójfazowych falowników posiada wysoką wartość napięcia nominalnego pracy falownika lub nawet napięcia startowego, najczęściej jest około 580V do 700V napięcie nominalnego oraz 180V napięcia startowego. </a:t>
            </a:r>
          </a:p>
          <a:p>
            <a:r>
              <a:rPr lang="pl-PL" dirty="0">
                <a:solidFill>
                  <a:schemeClr val="tx1"/>
                </a:solidFill>
              </a:rPr>
              <a:t>Przy małej liczbie modułów fotowoltaicznych, a coraz częściej systemy 3kW składają się z 11 lub nawet 10 modułów PV, istnieje ryzyko trudności osiągania wartości napięcia optymalnej pracy. 10 czy 11 modułów połączonych szeregowo w warunkach pracy w okresie letnim będzie dawać wartość napięcia pracy (Vmpp) 290 – 320V co jest daleko od napięcia nominalnego falownika, a to będzie prowadzić do pracy z niższą sprawnością.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691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02902"/>
            <a:ext cx="8154237" cy="5523262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</a:rPr>
              <a:t>W przypadku podzielenia 10 modułów na dwa łańcuchy po 5 moduły, nie ma możliwości stosowania falownika trójfazowego. Poniżej wykres dla jednofazowego i trójfazowego falownika o mocy 3kW z zakresami napięć przy założeniu 10 modułów o mocy 300Wp podzielonych na dwa łańcuchy po 5 modułów podłączone do osobnych wejść MPPT. Widzimy, że dla falownika trójfazowego taka konfiguracja jest błędna </a:t>
            </a:r>
          </a:p>
          <a:p>
            <a:endParaRPr lang="pl-PL" dirty="0"/>
          </a:p>
        </p:txBody>
      </p:sp>
      <p:pic>
        <p:nvPicPr>
          <p:cNvPr id="8" name="Obraz 12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35" y="2637358"/>
            <a:ext cx="6294965" cy="37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07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02902"/>
            <a:ext cx="8154237" cy="5523262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</a:rPr>
              <a:t>Falowniki trójfazowy – problemy z konfiguracją i z pracą falownika. Zakresy napięciowe mogą być problematyczne w okresie letnim (wysoka temperatura obniża napięcie modułów). </a:t>
            </a:r>
          </a:p>
          <a:p>
            <a:endParaRPr lang="pl-PL" dirty="0"/>
          </a:p>
        </p:txBody>
      </p:sp>
      <p:pic>
        <p:nvPicPr>
          <p:cNvPr id="6" name="Obraz 13" descr="image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40" y="2201480"/>
            <a:ext cx="6414955" cy="383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411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Systemy trójfazowe SolarEdge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</a:rPr>
              <a:t>W przypadku systemów SolarEdge trójfazowe falowniki wymagają zastosowania minimum 16 sztuk optymalizatorów mocy P300/P370/500 oraz 13 sztuk optymalizatorów mocy P404/P405/P505</a:t>
            </a:r>
          </a:p>
          <a:p>
            <a:r>
              <a:rPr lang="pl-PL" sz="2000" dirty="0">
                <a:solidFill>
                  <a:schemeClr val="tx1"/>
                </a:solidFill>
              </a:rPr>
              <a:t>Minimalna liczba optymalizatorów mocy jest związana z topologią systemu – falowniki trójfazowe SolarEdge pracują zawsze ze stałym napięciem 750V, aby uzyskać najwyższą sprawność konwersji DC/AC. Wiąże się to jednak z koniecznością zastosowania odpowiedniej ilości optymalizatorów mocy.  </a:t>
            </a:r>
          </a:p>
          <a:p>
            <a:r>
              <a:rPr lang="pl-PL" sz="2000" dirty="0">
                <a:solidFill>
                  <a:schemeClr val="tx1"/>
                </a:solidFill>
              </a:rPr>
              <a:t>Także w systemie SolarEdge dzielenie łańcucha na dwie części będzie prowadzić do strat w produkcji, ponieważ nie ma możliwości aby moduł na różnych połaciach dachu „startowały” w tym samym czasie na przykład dla dachu wschodniego oraz zachodniego.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214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Porównanie produkcji systemu 3,2kW jednofazowego oraz trójfazowego</a:t>
            </a:r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</a:rPr>
              <a:t>Dwa systemy o tej samej mocy z zastosowanie modułów 280Wp (12 sztuk) o sumarycznej mocy 3,36kWp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Produkcja z systemu jednofazowego jest o około 35% wyższa niż systemu trójfazowego</a:t>
            </a:r>
          </a:p>
          <a:p>
            <a:endParaRPr lang="pl-PL" sz="2000" b="1" dirty="0">
              <a:solidFill>
                <a:schemeClr val="tx1"/>
              </a:solidFill>
            </a:endParaRPr>
          </a:p>
          <a:p>
            <a:endParaRPr lang="pl-PL" sz="20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graphicFrame>
        <p:nvGraphicFramePr>
          <p:cNvPr id="6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385399"/>
              </p:ext>
            </p:extLst>
          </p:nvPr>
        </p:nvGraphicFramePr>
        <p:xfrm>
          <a:off x="1235953" y="2914924"/>
          <a:ext cx="6672093" cy="367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9476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Wytrzymałość i bezawaryjność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</a:rPr>
              <a:t>System SolarEdge jednofazowy jest „nowocześniejszy”, niż trójfazowy ponieważ falowniki jednofazowe mają zaimplementowaną najnowocześniejsza technologię HD </a:t>
            </a:r>
            <a:r>
              <a:rPr lang="pl-PL" sz="2000" dirty="0" err="1">
                <a:solidFill>
                  <a:schemeClr val="tx1"/>
                </a:solidFill>
              </a:rPr>
              <a:t>Wave</a:t>
            </a:r>
            <a:r>
              <a:rPr lang="pl-PL" sz="2000" dirty="0">
                <a:solidFill>
                  <a:schemeClr val="tx1"/>
                </a:solidFill>
              </a:rPr>
              <a:t> zapewniającą dużą wyższą sprawność maksymalną (99,2% dla systemu jednofazowego vs 98% dla systemy trójfazowego).</a:t>
            </a:r>
          </a:p>
          <a:p>
            <a:r>
              <a:rPr lang="pl-PL" sz="2000" dirty="0">
                <a:solidFill>
                  <a:schemeClr val="tx1"/>
                </a:solidFill>
              </a:rPr>
              <a:t>Falowniki z technologią HD </a:t>
            </a:r>
            <a:r>
              <a:rPr lang="pl-PL" sz="2000" dirty="0" err="1">
                <a:solidFill>
                  <a:schemeClr val="tx1"/>
                </a:solidFill>
              </a:rPr>
              <a:t>Wave</a:t>
            </a:r>
            <a:r>
              <a:rPr lang="pl-PL" sz="2000" dirty="0">
                <a:solidFill>
                  <a:schemeClr val="tx1"/>
                </a:solidFill>
              </a:rPr>
              <a:t> nie mają w sobie kondensatorów elektrolitycznych, dlatego są mniej awaryjne i bardziej odporne na trudne warunki pracy.</a:t>
            </a:r>
          </a:p>
          <a:p>
            <a:r>
              <a:rPr lang="pl-PL" sz="2000" dirty="0">
                <a:solidFill>
                  <a:schemeClr val="tx1"/>
                </a:solidFill>
              </a:rPr>
              <a:t>Falowniki jednofazowe HD </a:t>
            </a:r>
            <a:r>
              <a:rPr lang="pl-PL" sz="2000" dirty="0" err="1">
                <a:solidFill>
                  <a:schemeClr val="tx1"/>
                </a:solidFill>
              </a:rPr>
              <a:t>Wave</a:t>
            </a:r>
            <a:r>
              <a:rPr lang="pl-PL" sz="2000" dirty="0">
                <a:solidFill>
                  <a:schemeClr val="tx1"/>
                </a:solidFill>
              </a:rPr>
              <a:t> z uwagi na większą sprawność generują mniej ciepłą, co jest istotne dla pracy w okresie letnim. </a:t>
            </a:r>
          </a:p>
          <a:p>
            <a:r>
              <a:rPr lang="pl-PL" sz="2000" dirty="0">
                <a:solidFill>
                  <a:schemeClr val="tx1"/>
                </a:solidFill>
              </a:rPr>
              <a:t>Falowniki jednofazowe są także cichsze, z powodu braku wentylatora, który z uwagi na wysoką sprawność falownika nie jest potrzebny (trójfazowy falownik zawsze ma min. jeden wentylator).</a:t>
            </a:r>
          </a:p>
          <a:p>
            <a:endParaRPr lang="pl-PL" sz="2000" b="1" dirty="0">
              <a:solidFill>
                <a:schemeClr val="tx1"/>
              </a:solidFill>
            </a:endParaRPr>
          </a:p>
          <a:p>
            <a:endParaRPr lang="pl-PL" sz="20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385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-1" y="19943"/>
            <a:ext cx="668457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Produkcja dzienna energii z instalacji PV (1)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pro-sun.pl/wp-content/uploads/2014/03/Bezpieczenstwo-energetyczne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952" y="1174104"/>
            <a:ext cx="8776168" cy="5683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425669" y="977381"/>
            <a:ext cx="8245365" cy="5691433"/>
          </a:xfrm>
          <a:custGeom>
            <a:avLst/>
            <a:gdLst/>
            <a:ahLst/>
            <a:cxnLst/>
            <a:rect l="l" t="t" r="r" b="b"/>
            <a:pathLst>
              <a:path w="5716905" h="4131945">
                <a:moveTo>
                  <a:pt x="5027930" y="0"/>
                </a:moveTo>
                <a:lnTo>
                  <a:pt x="688720" y="0"/>
                </a:lnTo>
                <a:lnTo>
                  <a:pt x="641567" y="1588"/>
                </a:lnTo>
                <a:lnTo>
                  <a:pt x="595266" y="6287"/>
                </a:lnTo>
                <a:lnTo>
                  <a:pt x="549921" y="13992"/>
                </a:lnTo>
                <a:lnTo>
                  <a:pt x="505633" y="24601"/>
                </a:lnTo>
                <a:lnTo>
                  <a:pt x="462506" y="38012"/>
                </a:lnTo>
                <a:lnTo>
                  <a:pt x="420641" y="54121"/>
                </a:lnTo>
                <a:lnTo>
                  <a:pt x="380143" y="72827"/>
                </a:lnTo>
                <a:lnTo>
                  <a:pt x="341112" y="94027"/>
                </a:lnTo>
                <a:lnTo>
                  <a:pt x="303652" y="117617"/>
                </a:lnTo>
                <a:lnTo>
                  <a:pt x="267866" y="143496"/>
                </a:lnTo>
                <a:lnTo>
                  <a:pt x="233855" y="171560"/>
                </a:lnTo>
                <a:lnTo>
                  <a:pt x="201723" y="201707"/>
                </a:lnTo>
                <a:lnTo>
                  <a:pt x="171572" y="233835"/>
                </a:lnTo>
                <a:lnTo>
                  <a:pt x="143505" y="267841"/>
                </a:lnTo>
                <a:lnTo>
                  <a:pt x="117624" y="303621"/>
                </a:lnTo>
                <a:lnTo>
                  <a:pt x="94031" y="341074"/>
                </a:lnTo>
                <a:lnTo>
                  <a:pt x="72830" y="380098"/>
                </a:lnTo>
                <a:lnTo>
                  <a:pt x="54123" y="420588"/>
                </a:lnTo>
                <a:lnTo>
                  <a:pt x="38013" y="462443"/>
                </a:lnTo>
                <a:lnTo>
                  <a:pt x="24602" y="505559"/>
                </a:lnTo>
                <a:lnTo>
                  <a:pt x="13992" y="549836"/>
                </a:lnTo>
                <a:lnTo>
                  <a:pt x="6287" y="595168"/>
                </a:lnTo>
                <a:lnTo>
                  <a:pt x="1588" y="641455"/>
                </a:lnTo>
                <a:lnTo>
                  <a:pt x="0" y="688594"/>
                </a:lnTo>
                <a:lnTo>
                  <a:pt x="0" y="3443097"/>
                </a:lnTo>
                <a:lnTo>
                  <a:pt x="1588" y="3490241"/>
                </a:lnTo>
                <a:lnTo>
                  <a:pt x="6287" y="3536532"/>
                </a:lnTo>
                <a:lnTo>
                  <a:pt x="13992" y="3581869"/>
                </a:lnTo>
                <a:lnTo>
                  <a:pt x="24602" y="3626148"/>
                </a:lnTo>
                <a:lnTo>
                  <a:pt x="38013" y="3669267"/>
                </a:lnTo>
                <a:lnTo>
                  <a:pt x="54123" y="3711124"/>
                </a:lnTo>
                <a:lnTo>
                  <a:pt x="72830" y="3751615"/>
                </a:lnTo>
                <a:lnTo>
                  <a:pt x="94031" y="3790638"/>
                </a:lnTo>
                <a:lnTo>
                  <a:pt x="117624" y="3828091"/>
                </a:lnTo>
                <a:lnTo>
                  <a:pt x="143505" y="3863871"/>
                </a:lnTo>
                <a:lnTo>
                  <a:pt x="171572" y="3897875"/>
                </a:lnTo>
                <a:lnTo>
                  <a:pt x="201723" y="3930002"/>
                </a:lnTo>
                <a:lnTo>
                  <a:pt x="233855" y="3960147"/>
                </a:lnTo>
                <a:lnTo>
                  <a:pt x="267866" y="3988210"/>
                </a:lnTo>
                <a:lnTo>
                  <a:pt x="303652" y="4014087"/>
                </a:lnTo>
                <a:lnTo>
                  <a:pt x="341112" y="4037675"/>
                </a:lnTo>
                <a:lnTo>
                  <a:pt x="380143" y="4058872"/>
                </a:lnTo>
                <a:lnTo>
                  <a:pt x="420641" y="4077576"/>
                </a:lnTo>
                <a:lnTo>
                  <a:pt x="462506" y="4093683"/>
                </a:lnTo>
                <a:lnTo>
                  <a:pt x="505633" y="4107092"/>
                </a:lnTo>
                <a:lnTo>
                  <a:pt x="549921" y="4117700"/>
                </a:lnTo>
                <a:lnTo>
                  <a:pt x="595266" y="4125404"/>
                </a:lnTo>
                <a:lnTo>
                  <a:pt x="641567" y="4130102"/>
                </a:lnTo>
                <a:lnTo>
                  <a:pt x="688720" y="4131691"/>
                </a:lnTo>
                <a:lnTo>
                  <a:pt x="5027930" y="4131691"/>
                </a:lnTo>
                <a:lnTo>
                  <a:pt x="5075068" y="4130102"/>
                </a:lnTo>
                <a:lnTo>
                  <a:pt x="5121355" y="4125404"/>
                </a:lnTo>
                <a:lnTo>
                  <a:pt x="5166687" y="4117700"/>
                </a:lnTo>
                <a:lnTo>
                  <a:pt x="5210964" y="4107092"/>
                </a:lnTo>
                <a:lnTo>
                  <a:pt x="5254080" y="4093683"/>
                </a:lnTo>
                <a:lnTo>
                  <a:pt x="5295935" y="4077576"/>
                </a:lnTo>
                <a:lnTo>
                  <a:pt x="5336425" y="4058872"/>
                </a:lnTo>
                <a:lnTo>
                  <a:pt x="5375449" y="4037675"/>
                </a:lnTo>
                <a:lnTo>
                  <a:pt x="5412902" y="4014087"/>
                </a:lnTo>
                <a:lnTo>
                  <a:pt x="5448682" y="3988210"/>
                </a:lnTo>
                <a:lnTo>
                  <a:pt x="5482688" y="3960147"/>
                </a:lnTo>
                <a:lnTo>
                  <a:pt x="5514816" y="3930002"/>
                </a:lnTo>
                <a:lnTo>
                  <a:pt x="5544963" y="3897875"/>
                </a:lnTo>
                <a:lnTo>
                  <a:pt x="5573027" y="3863871"/>
                </a:lnTo>
                <a:lnTo>
                  <a:pt x="5598906" y="3828091"/>
                </a:lnTo>
                <a:lnTo>
                  <a:pt x="5622496" y="3790638"/>
                </a:lnTo>
                <a:lnTo>
                  <a:pt x="5643696" y="3751615"/>
                </a:lnTo>
                <a:lnTo>
                  <a:pt x="5662402" y="3711124"/>
                </a:lnTo>
                <a:lnTo>
                  <a:pt x="5678511" y="3669267"/>
                </a:lnTo>
                <a:lnTo>
                  <a:pt x="5691922" y="3626148"/>
                </a:lnTo>
                <a:lnTo>
                  <a:pt x="5702531" y="3581869"/>
                </a:lnTo>
                <a:lnTo>
                  <a:pt x="5710236" y="3536532"/>
                </a:lnTo>
                <a:lnTo>
                  <a:pt x="5714935" y="3490241"/>
                </a:lnTo>
                <a:lnTo>
                  <a:pt x="5716524" y="3443097"/>
                </a:lnTo>
                <a:lnTo>
                  <a:pt x="5716524" y="688594"/>
                </a:lnTo>
                <a:lnTo>
                  <a:pt x="5714935" y="641455"/>
                </a:lnTo>
                <a:lnTo>
                  <a:pt x="5710236" y="595168"/>
                </a:lnTo>
                <a:lnTo>
                  <a:pt x="5702531" y="549836"/>
                </a:lnTo>
                <a:lnTo>
                  <a:pt x="5691922" y="505559"/>
                </a:lnTo>
                <a:lnTo>
                  <a:pt x="5678511" y="462443"/>
                </a:lnTo>
                <a:lnTo>
                  <a:pt x="5662402" y="420588"/>
                </a:lnTo>
                <a:lnTo>
                  <a:pt x="5643696" y="380098"/>
                </a:lnTo>
                <a:lnTo>
                  <a:pt x="5622496" y="341074"/>
                </a:lnTo>
                <a:lnTo>
                  <a:pt x="5598906" y="303621"/>
                </a:lnTo>
                <a:lnTo>
                  <a:pt x="5573027" y="267841"/>
                </a:lnTo>
                <a:lnTo>
                  <a:pt x="5544963" y="233835"/>
                </a:lnTo>
                <a:lnTo>
                  <a:pt x="5514816" y="201707"/>
                </a:lnTo>
                <a:lnTo>
                  <a:pt x="5482688" y="171560"/>
                </a:lnTo>
                <a:lnTo>
                  <a:pt x="5448682" y="143496"/>
                </a:lnTo>
                <a:lnTo>
                  <a:pt x="5412902" y="117617"/>
                </a:lnTo>
                <a:lnTo>
                  <a:pt x="5375449" y="94027"/>
                </a:lnTo>
                <a:lnTo>
                  <a:pt x="5336425" y="72827"/>
                </a:lnTo>
                <a:lnTo>
                  <a:pt x="5295935" y="54121"/>
                </a:lnTo>
                <a:lnTo>
                  <a:pt x="5254080" y="38012"/>
                </a:lnTo>
                <a:lnTo>
                  <a:pt x="5210964" y="24601"/>
                </a:lnTo>
                <a:lnTo>
                  <a:pt x="5166687" y="13992"/>
                </a:lnTo>
                <a:lnTo>
                  <a:pt x="5121355" y="6287"/>
                </a:lnTo>
                <a:lnTo>
                  <a:pt x="5075068" y="1588"/>
                </a:lnTo>
                <a:lnTo>
                  <a:pt x="5027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5669" y="977381"/>
            <a:ext cx="8245365" cy="5691434"/>
          </a:xfrm>
          <a:custGeom>
            <a:avLst/>
            <a:gdLst/>
            <a:ahLst/>
            <a:cxnLst/>
            <a:rect l="l" t="t" r="r" b="b"/>
            <a:pathLst>
              <a:path w="5716905" h="4131945">
                <a:moveTo>
                  <a:pt x="0" y="688594"/>
                </a:moveTo>
                <a:lnTo>
                  <a:pt x="1588" y="641455"/>
                </a:lnTo>
                <a:lnTo>
                  <a:pt x="6287" y="595168"/>
                </a:lnTo>
                <a:lnTo>
                  <a:pt x="13992" y="549836"/>
                </a:lnTo>
                <a:lnTo>
                  <a:pt x="24602" y="505559"/>
                </a:lnTo>
                <a:lnTo>
                  <a:pt x="38013" y="462443"/>
                </a:lnTo>
                <a:lnTo>
                  <a:pt x="54123" y="420588"/>
                </a:lnTo>
                <a:lnTo>
                  <a:pt x="72830" y="380098"/>
                </a:lnTo>
                <a:lnTo>
                  <a:pt x="94031" y="341074"/>
                </a:lnTo>
                <a:lnTo>
                  <a:pt x="117624" y="303621"/>
                </a:lnTo>
                <a:lnTo>
                  <a:pt x="143505" y="267841"/>
                </a:lnTo>
                <a:lnTo>
                  <a:pt x="171572" y="233835"/>
                </a:lnTo>
                <a:lnTo>
                  <a:pt x="201723" y="201707"/>
                </a:lnTo>
                <a:lnTo>
                  <a:pt x="233855" y="171560"/>
                </a:lnTo>
                <a:lnTo>
                  <a:pt x="267866" y="143496"/>
                </a:lnTo>
                <a:lnTo>
                  <a:pt x="303652" y="117617"/>
                </a:lnTo>
                <a:lnTo>
                  <a:pt x="341112" y="94027"/>
                </a:lnTo>
                <a:lnTo>
                  <a:pt x="380143" y="72827"/>
                </a:lnTo>
                <a:lnTo>
                  <a:pt x="420641" y="54121"/>
                </a:lnTo>
                <a:lnTo>
                  <a:pt x="462506" y="38012"/>
                </a:lnTo>
                <a:lnTo>
                  <a:pt x="505633" y="24601"/>
                </a:lnTo>
                <a:lnTo>
                  <a:pt x="549921" y="13992"/>
                </a:lnTo>
                <a:lnTo>
                  <a:pt x="595266" y="6287"/>
                </a:lnTo>
                <a:lnTo>
                  <a:pt x="641567" y="1588"/>
                </a:lnTo>
                <a:lnTo>
                  <a:pt x="688720" y="0"/>
                </a:lnTo>
                <a:lnTo>
                  <a:pt x="5027930" y="0"/>
                </a:lnTo>
                <a:lnTo>
                  <a:pt x="5075068" y="1588"/>
                </a:lnTo>
                <a:lnTo>
                  <a:pt x="5121355" y="6287"/>
                </a:lnTo>
                <a:lnTo>
                  <a:pt x="5166687" y="13992"/>
                </a:lnTo>
                <a:lnTo>
                  <a:pt x="5210964" y="24601"/>
                </a:lnTo>
                <a:lnTo>
                  <a:pt x="5254080" y="38012"/>
                </a:lnTo>
                <a:lnTo>
                  <a:pt x="5295935" y="54121"/>
                </a:lnTo>
                <a:lnTo>
                  <a:pt x="5336425" y="72827"/>
                </a:lnTo>
                <a:lnTo>
                  <a:pt x="5375449" y="94027"/>
                </a:lnTo>
                <a:lnTo>
                  <a:pt x="5412902" y="117617"/>
                </a:lnTo>
                <a:lnTo>
                  <a:pt x="5448682" y="143496"/>
                </a:lnTo>
                <a:lnTo>
                  <a:pt x="5482688" y="171560"/>
                </a:lnTo>
                <a:lnTo>
                  <a:pt x="5514816" y="201707"/>
                </a:lnTo>
                <a:lnTo>
                  <a:pt x="5544963" y="233835"/>
                </a:lnTo>
                <a:lnTo>
                  <a:pt x="5573027" y="267841"/>
                </a:lnTo>
                <a:lnTo>
                  <a:pt x="5598906" y="303621"/>
                </a:lnTo>
                <a:lnTo>
                  <a:pt x="5622496" y="341074"/>
                </a:lnTo>
                <a:lnTo>
                  <a:pt x="5643696" y="380098"/>
                </a:lnTo>
                <a:lnTo>
                  <a:pt x="5662402" y="420588"/>
                </a:lnTo>
                <a:lnTo>
                  <a:pt x="5678511" y="462443"/>
                </a:lnTo>
                <a:lnTo>
                  <a:pt x="5691922" y="505559"/>
                </a:lnTo>
                <a:lnTo>
                  <a:pt x="5702531" y="549836"/>
                </a:lnTo>
                <a:lnTo>
                  <a:pt x="5710236" y="595168"/>
                </a:lnTo>
                <a:lnTo>
                  <a:pt x="5714935" y="641455"/>
                </a:lnTo>
                <a:lnTo>
                  <a:pt x="5716524" y="688594"/>
                </a:lnTo>
                <a:lnTo>
                  <a:pt x="5716524" y="3443097"/>
                </a:lnTo>
                <a:lnTo>
                  <a:pt x="5714935" y="3490241"/>
                </a:lnTo>
                <a:lnTo>
                  <a:pt x="5710236" y="3536532"/>
                </a:lnTo>
                <a:lnTo>
                  <a:pt x="5702531" y="3581869"/>
                </a:lnTo>
                <a:lnTo>
                  <a:pt x="5691922" y="3626148"/>
                </a:lnTo>
                <a:lnTo>
                  <a:pt x="5678511" y="3669267"/>
                </a:lnTo>
                <a:lnTo>
                  <a:pt x="5662402" y="3711124"/>
                </a:lnTo>
                <a:lnTo>
                  <a:pt x="5643696" y="3751615"/>
                </a:lnTo>
                <a:lnTo>
                  <a:pt x="5622496" y="3790638"/>
                </a:lnTo>
                <a:lnTo>
                  <a:pt x="5598906" y="3828091"/>
                </a:lnTo>
                <a:lnTo>
                  <a:pt x="5573027" y="3863871"/>
                </a:lnTo>
                <a:lnTo>
                  <a:pt x="5544963" y="3897875"/>
                </a:lnTo>
                <a:lnTo>
                  <a:pt x="5514816" y="3930002"/>
                </a:lnTo>
                <a:lnTo>
                  <a:pt x="5482688" y="3960147"/>
                </a:lnTo>
                <a:lnTo>
                  <a:pt x="5448682" y="3988210"/>
                </a:lnTo>
                <a:lnTo>
                  <a:pt x="5412902" y="4014087"/>
                </a:lnTo>
                <a:lnTo>
                  <a:pt x="5375449" y="4037675"/>
                </a:lnTo>
                <a:lnTo>
                  <a:pt x="5336425" y="4058872"/>
                </a:lnTo>
                <a:lnTo>
                  <a:pt x="5295935" y="4077576"/>
                </a:lnTo>
                <a:lnTo>
                  <a:pt x="5254080" y="4093683"/>
                </a:lnTo>
                <a:lnTo>
                  <a:pt x="5210964" y="4107092"/>
                </a:lnTo>
                <a:lnTo>
                  <a:pt x="5166687" y="4117700"/>
                </a:lnTo>
                <a:lnTo>
                  <a:pt x="5121355" y="4125404"/>
                </a:lnTo>
                <a:lnTo>
                  <a:pt x="5075068" y="4130102"/>
                </a:lnTo>
                <a:lnTo>
                  <a:pt x="5027930" y="4131691"/>
                </a:lnTo>
                <a:lnTo>
                  <a:pt x="688720" y="4131691"/>
                </a:lnTo>
                <a:lnTo>
                  <a:pt x="641567" y="4130102"/>
                </a:lnTo>
                <a:lnTo>
                  <a:pt x="595266" y="4125404"/>
                </a:lnTo>
                <a:lnTo>
                  <a:pt x="549921" y="4117700"/>
                </a:lnTo>
                <a:lnTo>
                  <a:pt x="505633" y="4107092"/>
                </a:lnTo>
                <a:lnTo>
                  <a:pt x="462506" y="4093683"/>
                </a:lnTo>
                <a:lnTo>
                  <a:pt x="420641" y="4077576"/>
                </a:lnTo>
                <a:lnTo>
                  <a:pt x="380143" y="4058872"/>
                </a:lnTo>
                <a:lnTo>
                  <a:pt x="341112" y="4037675"/>
                </a:lnTo>
                <a:lnTo>
                  <a:pt x="303652" y="4014087"/>
                </a:lnTo>
                <a:lnTo>
                  <a:pt x="267866" y="3988210"/>
                </a:lnTo>
                <a:lnTo>
                  <a:pt x="233855" y="3960147"/>
                </a:lnTo>
                <a:lnTo>
                  <a:pt x="201723" y="3930002"/>
                </a:lnTo>
                <a:lnTo>
                  <a:pt x="171572" y="3897875"/>
                </a:lnTo>
                <a:lnTo>
                  <a:pt x="143505" y="3863871"/>
                </a:lnTo>
                <a:lnTo>
                  <a:pt x="117624" y="3828091"/>
                </a:lnTo>
                <a:lnTo>
                  <a:pt x="94031" y="3790638"/>
                </a:lnTo>
                <a:lnTo>
                  <a:pt x="72830" y="3751615"/>
                </a:lnTo>
                <a:lnTo>
                  <a:pt x="54123" y="3711124"/>
                </a:lnTo>
                <a:lnTo>
                  <a:pt x="38013" y="3669267"/>
                </a:lnTo>
                <a:lnTo>
                  <a:pt x="24602" y="3626148"/>
                </a:lnTo>
                <a:lnTo>
                  <a:pt x="13992" y="3581869"/>
                </a:lnTo>
                <a:lnTo>
                  <a:pt x="6287" y="3536532"/>
                </a:lnTo>
                <a:lnTo>
                  <a:pt x="1588" y="3490241"/>
                </a:lnTo>
                <a:lnTo>
                  <a:pt x="0" y="3443097"/>
                </a:lnTo>
                <a:lnTo>
                  <a:pt x="0" y="688594"/>
                </a:lnTo>
                <a:close/>
              </a:path>
            </a:pathLst>
          </a:custGeom>
          <a:ln w="25400">
            <a:solidFill>
              <a:srgbClr val="004A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2414" y="1035605"/>
            <a:ext cx="6700344" cy="5396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Prostokąt 34"/>
          <p:cNvSpPr/>
          <p:nvPr/>
        </p:nvSpPr>
        <p:spPr>
          <a:xfrm>
            <a:off x="-1" y="19943"/>
            <a:ext cx="720484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Zależność produkcji PV od pogody i pory dnia</a:t>
            </a:r>
            <a:endParaRPr lang="pl-PL" sz="2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539552" y="1340768"/>
            <a:ext cx="1281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Falownik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1"/>
            <a:ext cx="1512168" cy="156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2411760" y="1340768"/>
            <a:ext cx="22776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Okablowanie DC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3986">
            <a:off x="5218401" y="2495966"/>
            <a:ext cx="1400607" cy="5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7398">
            <a:off x="4400507" y="2567947"/>
            <a:ext cx="1515883" cy="54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4788024" y="1340768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Konektory 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58" y="4686743"/>
            <a:ext cx="246592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58" y="4044223"/>
            <a:ext cx="67924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24" y="4012660"/>
            <a:ext cx="504056" cy="60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3899">
            <a:off x="6388548" y="4236874"/>
            <a:ext cx="95225" cy="2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3899">
            <a:off x="6156322" y="4238650"/>
            <a:ext cx="127460" cy="2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15">
            <a:off x="5823397" y="4002376"/>
            <a:ext cx="151016" cy="7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15">
            <a:off x="5525375" y="4002376"/>
            <a:ext cx="151016" cy="7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4683887" y="3613336"/>
            <a:ext cx="2719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System montażowy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2081965"/>
            <a:ext cx="1944216" cy="156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ole tekstowe 30"/>
          <p:cNvSpPr txBox="1"/>
          <p:nvPr/>
        </p:nvSpPr>
        <p:spPr>
          <a:xfrm>
            <a:off x="6732240" y="1340768"/>
            <a:ext cx="1881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Architektura uzupełniająca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3634" y="4075911"/>
            <a:ext cx="1368152" cy="181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714" y="6016494"/>
            <a:ext cx="648072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Obraz 3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3634" y="5982887"/>
            <a:ext cx="491374" cy="75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483614" cy="25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pole tekstowe 35"/>
          <p:cNvSpPr txBox="1"/>
          <p:nvPr/>
        </p:nvSpPr>
        <p:spPr>
          <a:xfrm>
            <a:off x="899592" y="3645024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200" b="1" dirty="0"/>
              <a:t>Moduł fotowoltaiczny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-2" y="19943"/>
            <a:ext cx="730830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Elementy</a:t>
            </a:r>
            <a:r>
              <a:rPr lang="pl-PL" sz="2800" u="sng" dirty="0">
                <a:solidFill>
                  <a:srgbClr val="FF0000"/>
                </a:solidFill>
              </a:rPr>
              <a:t>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instalacji fotowoltaicznej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232" y="1804490"/>
            <a:ext cx="1501480" cy="18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1"/>
          <p:cNvSpPr txBox="1"/>
          <p:nvPr/>
        </p:nvSpPr>
        <p:spPr>
          <a:xfrm>
            <a:off x="568748" y="5454869"/>
            <a:ext cx="3151914" cy="1198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dirty="0"/>
              <a:t>Moduł fotowoltaiczny to układ połączonych szeregowo lub szeregowo-równolegle ogniw słonecznych (fotowoltaicznych). </a:t>
            </a:r>
            <a:endParaRPr lang="pl-PL" sz="1800" dirty="0">
              <a:solidFill>
                <a:srgbClr val="7F7F7F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19943"/>
            <a:ext cx="40640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Moduł fotowoltaiczny (1)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1031" name="Picture 7" descr="http://www.energy-eco.pl/img/modul_PV_przekroj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9161" y="4193627"/>
            <a:ext cx="6103570" cy="2775673"/>
          </a:xfrm>
          <a:prstGeom prst="rect">
            <a:avLst/>
          </a:prstGeom>
          <a:noFill/>
        </p:spPr>
      </p:pic>
      <p:pic>
        <p:nvPicPr>
          <p:cNvPr id="1033" name="Picture 9" descr="C:\Users\ZN\Desktop\modul_fotowoltaiczny_krzemow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577" y="474073"/>
            <a:ext cx="7071475" cy="5185747"/>
          </a:xfrm>
          <a:prstGeom prst="rect">
            <a:avLst/>
          </a:prstGeom>
          <a:noFill/>
        </p:spPr>
      </p:pic>
      <p:pic>
        <p:nvPicPr>
          <p:cNvPr id="1034" name="Picture 10" descr="C:\Users\ZN\Desktop\Moduł-yingli-e139419502091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584" y="1174105"/>
            <a:ext cx="2143416" cy="3418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16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8" y="789385"/>
            <a:ext cx="4262036" cy="49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0" y="19943"/>
            <a:ext cx="484287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Moduł fotowoltaiczny (2)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75" y="1196751"/>
            <a:ext cx="3765098" cy="455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0718" y="5657671"/>
            <a:ext cx="894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pl-PL" b="1" dirty="0"/>
              <a:t>Elementy dodatkowe modułu:</a:t>
            </a:r>
          </a:p>
          <a:p>
            <a:pPr marL="285750" indent="-285750" algn="just"/>
            <a:r>
              <a:rPr lang="pl-PL" b="1" dirty="0"/>
              <a:t>1. </a:t>
            </a:r>
            <a:r>
              <a:rPr lang="pl-PL" b="1" dirty="0" err="1"/>
              <a:t>Junction</a:t>
            </a:r>
            <a:r>
              <a:rPr lang="pl-PL" b="1" dirty="0"/>
              <a:t> </a:t>
            </a:r>
            <a:r>
              <a:rPr lang="pl-PL" b="1" dirty="0" err="1"/>
              <a:t>box</a:t>
            </a:r>
            <a:r>
              <a:rPr lang="pl-PL" b="1" dirty="0"/>
              <a:t> </a:t>
            </a:r>
            <a:r>
              <a:rPr lang="pl-PL" dirty="0"/>
              <a:t>(puszka przyłączeniowa)    </a:t>
            </a:r>
            <a:r>
              <a:rPr lang="pl-PL" b="1" dirty="0"/>
              <a:t>2. Diody bypass </a:t>
            </a:r>
            <a:r>
              <a:rPr lang="pl-PL" dirty="0"/>
              <a:t>(diody bocznikujące/obejściowe)</a:t>
            </a:r>
          </a:p>
          <a:p>
            <a:pPr marL="285750" indent="-285750" algn="just">
              <a:buFontTx/>
              <a:buChar char="-"/>
            </a:pPr>
            <a:r>
              <a:rPr lang="pl-PL" i="1" dirty="0"/>
              <a:t>dzięki diodom prąd może przepływać z pominięciem zacienionego ogniwa/ ogniw</a:t>
            </a:r>
          </a:p>
          <a:p>
            <a:pPr marL="285750" indent="-285750" algn="just"/>
            <a:r>
              <a:rPr lang="pl-PL" b="1" dirty="0"/>
              <a:t>3. Tabliczka znamionowa </a:t>
            </a:r>
            <a:r>
              <a:rPr lang="pl-PL" dirty="0"/>
              <a:t>(nalepka) z  tyłu  modułu     </a:t>
            </a:r>
            <a:r>
              <a:rPr lang="pl-PL" b="1" dirty="0"/>
              <a:t>4. Numer seryjny     5. Klasa modułu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531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/>
          <p:cNvSpPr/>
          <p:nvPr/>
        </p:nvSpPr>
        <p:spPr>
          <a:xfrm>
            <a:off x="35496" y="4272677"/>
            <a:ext cx="9108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Pełne słońce                    900 - 1000 W/m2  </a:t>
            </a:r>
            <a:r>
              <a:rPr lang="pl-PL" dirty="0"/>
              <a:t>(90 – 100% mocy generatora w </a:t>
            </a:r>
            <a:r>
              <a:rPr lang="pl-PL" dirty="0" err="1"/>
              <a:t>Wp</a:t>
            </a:r>
            <a:r>
              <a:rPr lang="pl-PL" dirty="0"/>
              <a:t>)</a:t>
            </a:r>
            <a:br>
              <a:rPr lang="pl-PL" b="1" dirty="0"/>
            </a:br>
            <a:r>
              <a:rPr lang="pl-PL" b="1" dirty="0"/>
              <a:t>                                           900 W – 1 kW  </a:t>
            </a:r>
            <a:r>
              <a:rPr lang="pl-PL" dirty="0"/>
              <a:t>(z 1 </a:t>
            </a:r>
            <a:r>
              <a:rPr lang="pl-PL" dirty="0" err="1"/>
              <a:t>kWp</a:t>
            </a:r>
            <a:r>
              <a:rPr lang="pl-PL" dirty="0"/>
              <a:t>), </a:t>
            </a:r>
            <a:r>
              <a:rPr lang="pl-PL" b="1" dirty="0"/>
              <a:t>900 </a:t>
            </a:r>
            <a:r>
              <a:rPr lang="pl-PL" b="1" dirty="0" err="1"/>
              <a:t>Wh</a:t>
            </a:r>
            <a:r>
              <a:rPr lang="pl-PL" b="1" dirty="0"/>
              <a:t> – 1 kWh </a:t>
            </a:r>
            <a:r>
              <a:rPr lang="pl-PL" dirty="0"/>
              <a:t> (produkcja przez godzinę)</a:t>
            </a:r>
          </a:p>
          <a:p>
            <a:endParaRPr lang="pl-PL" sz="600" b="1" dirty="0"/>
          </a:p>
          <a:p>
            <a:r>
              <a:rPr lang="pl-PL" b="1" dirty="0"/>
              <a:t>Słońce częściowo            500 – 600 W/m2 </a:t>
            </a:r>
            <a:r>
              <a:rPr lang="pl-PL" dirty="0"/>
              <a:t> (50 – 60% mocy generatora w </a:t>
            </a:r>
            <a:r>
              <a:rPr lang="pl-PL" dirty="0" err="1"/>
              <a:t>Wp</a:t>
            </a:r>
            <a:r>
              <a:rPr lang="pl-PL" dirty="0"/>
              <a:t>)</a:t>
            </a:r>
            <a:br>
              <a:rPr lang="pl-PL" b="1" dirty="0"/>
            </a:br>
            <a:r>
              <a:rPr lang="pl-PL" b="1" dirty="0"/>
              <a:t>zachmurzone                   500 W - 600 W  </a:t>
            </a:r>
            <a:r>
              <a:rPr lang="pl-PL" dirty="0"/>
              <a:t>(z 1 </a:t>
            </a:r>
            <a:r>
              <a:rPr lang="pl-PL" dirty="0" err="1"/>
              <a:t>kWp</a:t>
            </a:r>
            <a:r>
              <a:rPr lang="pl-PL" dirty="0"/>
              <a:t>), </a:t>
            </a:r>
            <a:r>
              <a:rPr lang="pl-PL" b="1" dirty="0"/>
              <a:t>500 </a:t>
            </a:r>
            <a:r>
              <a:rPr lang="pl-PL" b="1" dirty="0" err="1"/>
              <a:t>Wh</a:t>
            </a:r>
            <a:r>
              <a:rPr lang="pl-PL" b="1" dirty="0"/>
              <a:t> – 600 </a:t>
            </a:r>
            <a:r>
              <a:rPr lang="pl-PL" b="1" dirty="0" err="1"/>
              <a:t>Wh</a:t>
            </a:r>
            <a:r>
              <a:rPr lang="pl-PL" b="1" dirty="0"/>
              <a:t> </a:t>
            </a:r>
            <a:r>
              <a:rPr lang="pl-PL" dirty="0"/>
              <a:t> (produkcja przez godzinę)</a:t>
            </a:r>
          </a:p>
          <a:p>
            <a:br>
              <a:rPr lang="pl-PL" sz="600" b="1" dirty="0"/>
            </a:br>
            <a:r>
              <a:rPr lang="pl-PL" b="1" dirty="0"/>
              <a:t>Zachmurzenie                  250 - 350 W/m2 </a:t>
            </a:r>
            <a:r>
              <a:rPr lang="pl-PL" dirty="0"/>
              <a:t> (25– 35%  mocy generatora w </a:t>
            </a:r>
            <a:r>
              <a:rPr lang="pl-PL" dirty="0" err="1"/>
              <a:t>Wp</a:t>
            </a:r>
            <a:r>
              <a:rPr lang="pl-PL" dirty="0"/>
              <a:t>)</a:t>
            </a:r>
            <a:br>
              <a:rPr lang="pl-PL" b="1" dirty="0"/>
            </a:br>
            <a:r>
              <a:rPr lang="pl-PL" b="1" dirty="0"/>
              <a:t>                                           250 W - 250 W </a:t>
            </a:r>
            <a:r>
              <a:rPr lang="pl-PL" dirty="0"/>
              <a:t> (z 1 </a:t>
            </a:r>
            <a:r>
              <a:rPr lang="pl-PL" dirty="0" err="1"/>
              <a:t>kWp</a:t>
            </a:r>
            <a:r>
              <a:rPr lang="pl-PL" dirty="0"/>
              <a:t>), </a:t>
            </a:r>
            <a:r>
              <a:rPr lang="pl-PL" b="1" dirty="0"/>
              <a:t>250 </a:t>
            </a:r>
            <a:r>
              <a:rPr lang="pl-PL" b="1" dirty="0" err="1"/>
              <a:t>Wh</a:t>
            </a:r>
            <a:r>
              <a:rPr lang="pl-PL" b="1" dirty="0"/>
              <a:t> – 350 </a:t>
            </a:r>
            <a:r>
              <a:rPr lang="pl-PL" b="1" dirty="0" err="1"/>
              <a:t>Wh</a:t>
            </a:r>
            <a:r>
              <a:rPr lang="pl-PL" b="1" dirty="0"/>
              <a:t> </a:t>
            </a:r>
            <a:r>
              <a:rPr lang="pl-PL" dirty="0"/>
              <a:t> (produkcja przez godzinę)</a:t>
            </a:r>
          </a:p>
          <a:p>
            <a:endParaRPr lang="pl-PL" sz="600" dirty="0"/>
          </a:p>
          <a:p>
            <a:r>
              <a:rPr lang="pl-PL" b="1" dirty="0"/>
              <a:t>Zachmurzenie                  100 – 150 W/m2 </a:t>
            </a:r>
            <a:r>
              <a:rPr lang="pl-PL" dirty="0"/>
              <a:t> (10 – 15% mocy generatora w </a:t>
            </a:r>
            <a:r>
              <a:rPr lang="pl-PL" dirty="0" err="1"/>
              <a:t>Wp</a:t>
            </a:r>
            <a:r>
              <a:rPr lang="pl-PL" dirty="0"/>
              <a:t>)</a:t>
            </a:r>
            <a:br>
              <a:rPr lang="pl-PL" b="1" dirty="0"/>
            </a:br>
            <a:r>
              <a:rPr lang="pl-PL" b="1" dirty="0"/>
              <a:t>bardzo duże                     100 W - 150 W </a:t>
            </a:r>
            <a:r>
              <a:rPr lang="pl-PL" dirty="0"/>
              <a:t> (z 1 </a:t>
            </a:r>
            <a:r>
              <a:rPr lang="pl-PL" dirty="0" err="1"/>
              <a:t>kWp</a:t>
            </a:r>
            <a:r>
              <a:rPr lang="pl-PL" dirty="0"/>
              <a:t>), </a:t>
            </a:r>
            <a:r>
              <a:rPr lang="pl-PL" b="1" dirty="0"/>
              <a:t>100 </a:t>
            </a:r>
            <a:r>
              <a:rPr lang="pl-PL" b="1" dirty="0" err="1"/>
              <a:t>Wh</a:t>
            </a:r>
            <a:r>
              <a:rPr lang="pl-PL" b="1" dirty="0"/>
              <a:t> – 150 </a:t>
            </a:r>
            <a:r>
              <a:rPr lang="pl-PL" b="1" dirty="0" err="1"/>
              <a:t>Wh</a:t>
            </a:r>
            <a:r>
              <a:rPr lang="pl-PL" b="1" dirty="0"/>
              <a:t> </a:t>
            </a:r>
            <a:r>
              <a:rPr lang="pl-PL" dirty="0"/>
              <a:t> (produkcja przez godzinę)</a:t>
            </a:r>
            <a:endParaRPr lang="pl-PL" sz="2400" dirty="0"/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682089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</a:t>
            </a:r>
            <a:r>
              <a:rPr lang="pl-PL" sz="28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Wydajność modułów PV zależnie od pogody</a:t>
            </a:r>
            <a:endParaRPr lang="pl-PL" sz="2800" u="sng" dirty="0">
              <a:solidFill>
                <a:srgbClr val="FF0000"/>
              </a:solidFill>
            </a:endParaRPr>
          </a:p>
        </p:txBody>
      </p:sp>
      <p:pic>
        <p:nvPicPr>
          <p:cNvPr id="10" name="Picture 4" descr="http://pro-sun.pl/wp-content/uploads/2014/05/Wydajnosc-fotowoltaiki-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884" y="769441"/>
            <a:ext cx="6282851" cy="3503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27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2708920"/>
            <a:ext cx="8680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Optymalne ustawienie:</a:t>
            </a:r>
          </a:p>
          <a:p>
            <a:r>
              <a:rPr lang="pl-PL" b="1" dirty="0"/>
              <a:t>- </a:t>
            </a:r>
            <a:r>
              <a:rPr lang="pl-PL" dirty="0"/>
              <a:t>średniorocznie najbardziej zbliżone do kierunku padania promieni słonecznych</a:t>
            </a:r>
          </a:p>
          <a:p>
            <a:pPr marL="342900" indent="-342900">
              <a:buFont typeface="Symbol"/>
              <a:buChar char="Þ"/>
            </a:pPr>
            <a:r>
              <a:rPr lang="pl-PL" dirty="0"/>
              <a:t>zima +/- 60</a:t>
            </a:r>
            <a:r>
              <a:rPr lang="pl-PL" baseline="40000" dirty="0"/>
              <a:t>o</a:t>
            </a:r>
            <a:endParaRPr lang="pl-PL" dirty="0"/>
          </a:p>
          <a:p>
            <a:pPr marL="342900" indent="-342900">
              <a:buFont typeface="Symbol"/>
              <a:buChar char="Þ"/>
            </a:pPr>
            <a:r>
              <a:rPr lang="pl-PL" dirty="0"/>
              <a:t>lato +/- 15</a:t>
            </a:r>
            <a:r>
              <a:rPr lang="pl-PL" baseline="40000" dirty="0"/>
              <a:t>o</a:t>
            </a:r>
            <a:r>
              <a:rPr lang="pl-PL" dirty="0"/>
              <a:t> </a:t>
            </a:r>
          </a:p>
          <a:p>
            <a:pPr marL="342900" indent="-342900">
              <a:buFont typeface="Symbol"/>
              <a:buChar char="Þ"/>
            </a:pPr>
            <a:r>
              <a:rPr lang="pl-PL" b="1" dirty="0"/>
              <a:t>Cały rok: +/- 36 </a:t>
            </a:r>
            <a:r>
              <a:rPr lang="pl-PL" b="1" baseline="40000" dirty="0"/>
              <a:t>o</a:t>
            </a:r>
            <a:r>
              <a:rPr lang="pl-PL" dirty="0"/>
              <a:t>   jest to średnia wartość dla Ukrainy</a:t>
            </a:r>
            <a:endParaRPr lang="pl-PL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15709"/>
          <a:stretch/>
        </p:blipFill>
        <p:spPr>
          <a:xfrm>
            <a:off x="-35719" y="4193627"/>
            <a:ext cx="9144000" cy="264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0" y="1124743"/>
            <a:ext cx="868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b="1" dirty="0"/>
              <a:t>Współczynnik AM (ang. air mass)            </a:t>
            </a:r>
          </a:p>
          <a:p>
            <a:r>
              <a:rPr lang="pl-PL" dirty="0"/>
              <a:t>AM = 1/cos θ. gdzie: θ – kąt odchylenia w płaszczyźnie pionowej (od zenitu)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785590"/>
            <a:ext cx="9108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Inklinacja: </a:t>
            </a:r>
            <a:r>
              <a:rPr lang="pl-PL" dirty="0"/>
              <a:t> kąt nachylenia, czyli kąt zawarty pomiędzy płaszczyzną modułów a płaszczyzną    </a:t>
            </a:r>
          </a:p>
          <a:p>
            <a:r>
              <a:rPr lang="pl-PL" dirty="0"/>
              <a:t>                     horyzontalną</a:t>
            </a:r>
          </a:p>
          <a:p>
            <a:r>
              <a:rPr lang="pl-PL" b="1" dirty="0"/>
              <a:t>Orientacja</a:t>
            </a:r>
            <a:r>
              <a:rPr lang="pl-PL" dirty="0"/>
              <a:t>  (azymut):   kąt odchylenia od kierunku południowego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0" y="19943"/>
            <a:ext cx="712601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4400" dirty="0">
                <a:solidFill>
                  <a:srgbClr val="7F7F7F"/>
                </a:solidFill>
                <a:cs typeface="Arial" pitchFamily="34" charset="0"/>
              </a:rPr>
              <a:t> </a:t>
            </a:r>
            <a:r>
              <a:rPr lang="pl-PL" sz="2600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Kąt nachylenia modułów </a:t>
            </a:r>
            <a:endParaRPr lang="pl-PL" sz="2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59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978</Words>
  <Application>Microsoft Office PowerPoint</Application>
  <PresentationFormat>Pokaz na ekranie (4:3)</PresentationFormat>
  <Paragraphs>87</Paragraphs>
  <Slides>26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Calibri</vt:lpstr>
      <vt:lpstr>Symbol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Porównanie konkurencyjności falowników trójfazowych oraz jednofazowych o mocy 3 kW</vt:lpstr>
      <vt:lpstr>Prezentacja programu PowerPoint</vt:lpstr>
      <vt:lpstr>Prezentacja programu PowerPoint</vt:lpstr>
      <vt:lpstr>Systemy trójfazowe SolarEdge</vt:lpstr>
      <vt:lpstr>Porównanie produkcji systemu 3,2kW jednofazowego oraz trójfazowego</vt:lpstr>
      <vt:lpstr>Wytrzymałość i bezawaryjność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Magdalena Dobrowolska</dc:creator>
  <cp:lastModifiedBy>START</cp:lastModifiedBy>
  <cp:revision>342</cp:revision>
  <dcterms:created xsi:type="dcterms:W3CDTF">2012-10-09T11:36:02Z</dcterms:created>
  <dcterms:modified xsi:type="dcterms:W3CDTF">2019-10-01T09:47:56Z</dcterms:modified>
</cp:coreProperties>
</file>